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40"/>
  </p:notesMasterIdLst>
  <p:handoutMasterIdLst>
    <p:handoutMasterId r:id="rId41"/>
  </p:handoutMasterIdLst>
  <p:sldIdLst>
    <p:sldId id="277" r:id="rId3"/>
    <p:sldId id="267" r:id="rId4"/>
    <p:sldId id="280" r:id="rId5"/>
    <p:sldId id="296" r:id="rId6"/>
    <p:sldId id="339" r:id="rId7"/>
    <p:sldId id="340" r:id="rId8"/>
    <p:sldId id="341" r:id="rId9"/>
    <p:sldId id="307" r:id="rId10"/>
    <p:sldId id="302" r:id="rId11"/>
    <p:sldId id="303" r:id="rId12"/>
    <p:sldId id="304" r:id="rId13"/>
    <p:sldId id="332" r:id="rId14"/>
    <p:sldId id="331" r:id="rId15"/>
    <p:sldId id="306" r:id="rId16"/>
    <p:sldId id="289" r:id="rId17"/>
    <p:sldId id="290" r:id="rId18"/>
    <p:sldId id="286" r:id="rId19"/>
    <p:sldId id="287" r:id="rId20"/>
    <p:sldId id="335" r:id="rId21"/>
    <p:sldId id="336" r:id="rId22"/>
    <p:sldId id="338" r:id="rId23"/>
    <p:sldId id="308" r:id="rId24"/>
    <p:sldId id="309" r:id="rId25"/>
    <p:sldId id="310" r:id="rId26"/>
    <p:sldId id="311" r:id="rId27"/>
    <p:sldId id="313" r:id="rId28"/>
    <p:sldId id="314" r:id="rId29"/>
    <p:sldId id="315" r:id="rId30"/>
    <p:sldId id="316" r:id="rId31"/>
    <p:sldId id="318" r:id="rId32"/>
    <p:sldId id="319" r:id="rId33"/>
    <p:sldId id="322" r:id="rId34"/>
    <p:sldId id="320" r:id="rId35"/>
    <p:sldId id="324" r:id="rId36"/>
    <p:sldId id="321" r:id="rId37"/>
    <p:sldId id="334" r:id="rId38"/>
    <p:sldId id="326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74" autoAdjust="0"/>
    <p:restoredTop sz="94660"/>
  </p:normalViewPr>
  <p:slideViewPr>
    <p:cSldViewPr snapToGrid="0">
      <p:cViewPr varScale="1">
        <p:scale>
          <a:sx n="69" d="100"/>
          <a:sy n="69" d="100"/>
        </p:scale>
        <p:origin x="672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978"/>
    </p:cViewPr>
  </p:sorter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12-Jun-17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png>
</file>

<file path=ppt/media/image64.jpeg>
</file>

<file path=ppt/media/image65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12-Jun-17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 smtClean="0"/>
              <a:t>Презентоваћу</a:t>
            </a:r>
            <a:r>
              <a:rPr lang="sr-Cyrl-RS" baseline="0" dirty="0" smtClean="0"/>
              <a:t> Вам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09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54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125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36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92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 smtClean="0"/>
              <a:t>Питанја за</a:t>
            </a:r>
            <a:r>
              <a:rPr lang="sr-Cyrl-RS" baseline="0" dirty="0" smtClean="0"/>
              <a:t> до сада урађени део сајта</a:t>
            </a:r>
          </a:p>
          <a:p>
            <a:r>
              <a:rPr lang="sr-Cyrl-RS" baseline="0" dirty="0" smtClean="0"/>
              <a:t>Захтеве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383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10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9.png"/><Relationship Id="rId7" Type="http://schemas.openxmlformats.org/officeDocument/2006/relationships/image" Target="../media/image62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png"/><Relationship Id="rId11" Type="http://schemas.openxmlformats.org/officeDocument/2006/relationships/image" Target="../media/image65.jpeg"/><Relationship Id="rId5" Type="http://schemas.openxmlformats.org/officeDocument/2006/relationships/image" Target="../media/image60.png"/><Relationship Id="rId10" Type="http://schemas.openxmlformats.org/officeDocument/2006/relationships/image" Target="../media/image64.jpeg"/><Relationship Id="rId4" Type="http://schemas.openxmlformats.org/officeDocument/2006/relationships/image" Target="../media/image11.png"/><Relationship Id="rId9" Type="http://schemas.openxmlformats.org/officeDocument/2006/relationships/image" Target="../media/image6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959" y="146960"/>
            <a:ext cx="1562575" cy="8159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286" y="109174"/>
            <a:ext cx="1666420" cy="8458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066" y="1927091"/>
            <a:ext cx="3137736" cy="26257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458" y="109174"/>
            <a:ext cx="855542" cy="84582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056072" y="4533764"/>
            <a:ext cx="4537723" cy="109305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sr-Cyrl-RS" sz="6800" dirty="0" smtClean="0">
                <a:solidFill>
                  <a:schemeClr val="tx1"/>
                </a:solidFill>
              </a:rPr>
              <a:t>САЈТ САНУ</a:t>
            </a:r>
            <a:endParaRPr lang="en-US" sz="68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70907" y="6199691"/>
            <a:ext cx="2121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sr-Cyrl-RS" dirty="0" smtClean="0"/>
              <a:t>Јелена </a:t>
            </a:r>
            <a:r>
              <a:rPr lang="sr-Cyrl-RS" dirty="0" smtClean="0"/>
              <a:t>Љубеновић</a:t>
            </a:r>
          </a:p>
          <a:p>
            <a:pPr algn="r"/>
            <a:r>
              <a:rPr lang="sr-Cyrl-RS" dirty="0" smtClean="0"/>
              <a:t>Жељко </a:t>
            </a:r>
            <a:r>
              <a:rPr lang="sr-Cyrl-RS" dirty="0" smtClean="0"/>
              <a:t>Лаковић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77273"/>
            <a:ext cx="9601200" cy="542925"/>
          </a:xfrm>
        </p:spPr>
        <p:txBody>
          <a:bodyPr/>
          <a:lstStyle/>
          <a:p>
            <a:r>
              <a:rPr lang="sr-Cyrl-RS" dirty="0" smtClean="0"/>
              <a:t>СТРУКТУРА САЈТА – ПРИМЕР1</a:t>
            </a:r>
            <a:endParaRPr lang="en-US" dirty="0"/>
          </a:p>
        </p:txBody>
      </p:sp>
      <p:pic>
        <p:nvPicPr>
          <p:cNvPr id="18" name="Content Placeholder 1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9117" y="611188"/>
            <a:ext cx="4544619" cy="6154615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114" y="450728"/>
            <a:ext cx="6146125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324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31" y="68263"/>
            <a:ext cx="9601200" cy="542925"/>
          </a:xfrm>
        </p:spPr>
        <p:txBody>
          <a:bodyPr/>
          <a:lstStyle/>
          <a:p>
            <a:r>
              <a:rPr lang="sr-Cyrl-RS" dirty="0" smtClean="0"/>
              <a:t>СТРУКТУРА САЈТА – ПРИМЕР1</a:t>
            </a:r>
            <a:endParaRPr lang="en-US" dirty="0"/>
          </a:p>
        </p:txBody>
      </p:sp>
      <p:pic>
        <p:nvPicPr>
          <p:cNvPr id="18" name="Content Placeholder 1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9117" y="611188"/>
            <a:ext cx="4544619" cy="6154615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502" y="948515"/>
            <a:ext cx="7858497" cy="547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30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31" y="68263"/>
            <a:ext cx="9601200" cy="542925"/>
          </a:xfrm>
        </p:spPr>
        <p:txBody>
          <a:bodyPr/>
          <a:lstStyle/>
          <a:p>
            <a:r>
              <a:rPr lang="sr-Cyrl-RS" dirty="0" smtClean="0"/>
              <a:t>СТРУКТУРА САЈТА – ПРИМЕР2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370383" y="950399"/>
            <a:ext cx="1141413" cy="20002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5" name="Rectangle 2"/>
          <p:cNvSpPr>
            <a:spLocks noChangeArrowheads="1"/>
          </p:cNvSpPr>
          <p:nvPr/>
        </p:nvSpPr>
        <p:spPr bwMode="auto">
          <a:xfrm>
            <a:off x="433883" y="947224"/>
            <a:ext cx="1060450" cy="21590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800" b="1">
                <a:latin typeface="Candara" panose="020E0502030303020204" pitchFamily="34" charset="0"/>
              </a:rPr>
              <a:t>О АКАДЕМИЈИ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32283" y="164572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368796" y="2717287"/>
            <a:ext cx="1141412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8" name="Rectangle 2"/>
          <p:cNvSpPr>
            <a:spLocks noChangeArrowheads="1"/>
          </p:cNvSpPr>
          <p:nvPr/>
        </p:nvSpPr>
        <p:spPr bwMode="auto">
          <a:xfrm>
            <a:off x="414833" y="1639374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ИСТОРИЈАТ</a:t>
            </a:r>
          </a:p>
        </p:txBody>
      </p:sp>
      <p:sp>
        <p:nvSpPr>
          <p:cNvPr id="49" name="Rectangle 2"/>
          <p:cNvSpPr>
            <a:spLocks noChangeArrowheads="1"/>
          </p:cNvSpPr>
          <p:nvPr/>
        </p:nvSpPr>
        <p:spPr bwMode="auto">
          <a:xfrm>
            <a:off x="422771" y="2725224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ЧЛАНСТВО</a:t>
            </a:r>
          </a:p>
        </p:txBody>
      </p:sp>
      <p:sp>
        <p:nvSpPr>
          <p:cNvPr id="50" name="Rectangle 49"/>
          <p:cNvSpPr/>
          <p:nvPr/>
        </p:nvSpPr>
        <p:spPr>
          <a:xfrm>
            <a:off x="430708" y="395077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1" name="Rectangle 2"/>
          <p:cNvSpPr>
            <a:spLocks noChangeArrowheads="1"/>
          </p:cNvSpPr>
          <p:nvPr/>
        </p:nvSpPr>
        <p:spPr bwMode="auto">
          <a:xfrm>
            <a:off x="489446" y="3934899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800" b="1">
                <a:latin typeface="Candara" panose="020E0502030303020204" pitchFamily="34" charset="0"/>
              </a:rPr>
              <a:t>ФОНДОВИ И ЗАД.</a:t>
            </a:r>
          </a:p>
        </p:txBody>
      </p:sp>
      <p:sp>
        <p:nvSpPr>
          <p:cNvPr id="52" name="Rectangle 51"/>
          <p:cNvSpPr/>
          <p:nvPr/>
        </p:nvSpPr>
        <p:spPr>
          <a:xfrm>
            <a:off x="281483" y="1533012"/>
            <a:ext cx="1343025" cy="39830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2032496" y="1615562"/>
            <a:ext cx="998537" cy="9636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2013446" y="2855399"/>
            <a:ext cx="1200150" cy="190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5" name="Rectangle 2"/>
          <p:cNvSpPr>
            <a:spLocks noChangeArrowheads="1"/>
          </p:cNvSpPr>
          <p:nvPr/>
        </p:nvSpPr>
        <p:spPr bwMode="auto">
          <a:xfrm>
            <a:off x="1645146" y="1626674"/>
            <a:ext cx="178117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ДСС </a:t>
            </a:r>
            <a:r>
              <a:rPr lang="sr-Cyrl-CS" sz="800" b="1" cap="all" dirty="0">
                <a:latin typeface="+mn-lt"/>
                <a:cs typeface="+mn-cs"/>
              </a:rPr>
              <a:t>(1841-1864)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56" name="Rectangle 2"/>
          <p:cNvSpPr>
            <a:spLocks noChangeArrowheads="1"/>
          </p:cNvSpPr>
          <p:nvPr/>
        </p:nvSpPr>
        <p:spPr bwMode="auto">
          <a:xfrm>
            <a:off x="1778496" y="1826699"/>
            <a:ext cx="139065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СУД  </a:t>
            </a:r>
            <a:r>
              <a:rPr lang="en-US" sz="800" b="1" dirty="0">
                <a:latin typeface="+mn-lt"/>
                <a:cs typeface="+mn-cs"/>
              </a:rPr>
              <a:t>(1864-1892)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57" name="Rectangle 2"/>
          <p:cNvSpPr>
            <a:spLocks noChangeArrowheads="1"/>
          </p:cNvSpPr>
          <p:nvPr/>
        </p:nvSpPr>
        <p:spPr bwMode="auto">
          <a:xfrm>
            <a:off x="1567358" y="1988624"/>
            <a:ext cx="18383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СКА </a:t>
            </a:r>
            <a:r>
              <a:rPr lang="en-US" sz="800" b="1" dirty="0">
                <a:latin typeface="+mn-lt"/>
                <a:cs typeface="+mn-cs"/>
              </a:rPr>
              <a:t>(18</a:t>
            </a:r>
            <a:r>
              <a:rPr lang="sr-Cyrl-RS" sz="800" b="1" dirty="0">
                <a:latin typeface="+mn-lt"/>
                <a:cs typeface="+mn-cs"/>
              </a:rPr>
              <a:t>92</a:t>
            </a:r>
            <a:r>
              <a:rPr lang="en-US" sz="800" b="1" dirty="0">
                <a:latin typeface="+mn-lt"/>
                <a:cs typeface="+mn-cs"/>
              </a:rPr>
              <a:t>-1</a:t>
            </a:r>
            <a:r>
              <a:rPr lang="sr-Cyrl-RS" sz="800" b="1" dirty="0">
                <a:latin typeface="+mn-lt"/>
                <a:cs typeface="+mn-cs"/>
              </a:rPr>
              <a:t>947</a:t>
            </a:r>
            <a:r>
              <a:rPr lang="en-US" sz="800" b="1" dirty="0">
                <a:latin typeface="+mn-lt"/>
                <a:cs typeface="+mn-cs"/>
              </a:rPr>
              <a:t>)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58" name="Rectangle 2"/>
          <p:cNvSpPr>
            <a:spLocks noChangeArrowheads="1"/>
          </p:cNvSpPr>
          <p:nvPr/>
        </p:nvSpPr>
        <p:spPr bwMode="auto">
          <a:xfrm>
            <a:off x="1573708" y="2295012"/>
            <a:ext cx="18383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САНУ </a:t>
            </a:r>
            <a:r>
              <a:rPr lang="en-US" sz="800" b="1" dirty="0">
                <a:latin typeface="+mn-lt"/>
                <a:cs typeface="+mn-cs"/>
              </a:rPr>
              <a:t>(</a:t>
            </a:r>
            <a:r>
              <a:rPr lang="sr-Cyrl-RS" sz="800" b="1" dirty="0">
                <a:latin typeface="+mn-lt"/>
                <a:cs typeface="+mn-cs"/>
              </a:rPr>
              <a:t>1960-</a:t>
            </a:r>
            <a:r>
              <a:rPr lang="en-US" sz="800" b="1" dirty="0">
                <a:latin typeface="+mn-lt"/>
                <a:cs typeface="+mn-cs"/>
              </a:rPr>
              <a:t>)</a:t>
            </a:r>
            <a:endParaRPr lang="en-US" sz="700" b="1" cap="all" dirty="0">
              <a:latin typeface="+mn-lt"/>
              <a:cs typeface="+mn-cs"/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1635621" y="1801299"/>
            <a:ext cx="40005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44" idx="2"/>
            <a:endCxn id="52" idx="0"/>
          </p:cNvCxnSpPr>
          <p:nvPr/>
        </p:nvCxnSpPr>
        <p:spPr>
          <a:xfrm>
            <a:off x="941883" y="1150424"/>
            <a:ext cx="11113" cy="38258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180133" y="2918899"/>
            <a:ext cx="942975" cy="219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1648321" y="2896674"/>
            <a:ext cx="40005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146796" y="3226874"/>
            <a:ext cx="942975" cy="219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169021" y="3571362"/>
            <a:ext cx="942975" cy="219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5" name="Rectangle 2"/>
          <p:cNvSpPr>
            <a:spLocks noChangeArrowheads="1"/>
          </p:cNvSpPr>
          <p:nvPr/>
        </p:nvSpPr>
        <p:spPr bwMode="auto">
          <a:xfrm>
            <a:off x="1756271" y="2904612"/>
            <a:ext cx="1782762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Р</a:t>
            </a:r>
            <a:r>
              <a:rPr lang="sr-Cyrl-RS" sz="800" b="1" cap="all" dirty="0">
                <a:latin typeface="+mn-lt"/>
                <a:cs typeface="+mn-cs"/>
              </a:rPr>
              <a:t>едовни 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66" name="Rectangle 2"/>
          <p:cNvSpPr>
            <a:spLocks noChangeArrowheads="1"/>
          </p:cNvSpPr>
          <p:nvPr/>
        </p:nvSpPr>
        <p:spPr bwMode="auto">
          <a:xfrm>
            <a:off x="1746746" y="3182424"/>
            <a:ext cx="1782762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дописничланови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67" name="Rectangle 2"/>
          <p:cNvSpPr>
            <a:spLocks noChangeArrowheads="1"/>
          </p:cNvSpPr>
          <p:nvPr/>
        </p:nvSpPr>
        <p:spPr bwMode="auto">
          <a:xfrm>
            <a:off x="1786433" y="3539612"/>
            <a:ext cx="1782763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ВАН РАДНОГ САСТАВА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10271" y="1526662"/>
            <a:ext cx="1208087" cy="11572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3234233" y="1718749"/>
            <a:ext cx="40005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3658096" y="1567937"/>
            <a:ext cx="1493837" cy="963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30708" y="364597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2" name="Rectangle 2"/>
          <p:cNvSpPr>
            <a:spLocks noChangeArrowheads="1"/>
          </p:cNvSpPr>
          <p:nvPr/>
        </p:nvSpPr>
        <p:spPr bwMode="auto">
          <a:xfrm>
            <a:off x="486271" y="3660262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ЛЕГАТИ</a:t>
            </a:r>
          </a:p>
        </p:txBody>
      </p:sp>
      <p:sp>
        <p:nvSpPr>
          <p:cNvPr id="73" name="Rectangle 72"/>
          <p:cNvSpPr/>
          <p:nvPr/>
        </p:nvSpPr>
        <p:spPr>
          <a:xfrm>
            <a:off x="430708" y="4265099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4" name="Rectangle 2"/>
          <p:cNvSpPr>
            <a:spLocks noChangeArrowheads="1"/>
          </p:cNvSpPr>
          <p:nvPr/>
        </p:nvSpPr>
        <p:spPr bwMode="auto">
          <a:xfrm>
            <a:off x="487858" y="4284149"/>
            <a:ext cx="1060450" cy="2159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latin typeface="Candara" pitchFamily="34" charset="0"/>
                <a:cs typeface="+mn-cs"/>
              </a:rPr>
              <a:t>ПРАВНА АКТА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30708" y="459847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6" name="Rectangle 2"/>
          <p:cNvSpPr>
            <a:spLocks noChangeArrowheads="1"/>
          </p:cNvSpPr>
          <p:nvPr/>
        </p:nvSpPr>
        <p:spPr bwMode="auto">
          <a:xfrm>
            <a:off x="489446" y="4520687"/>
            <a:ext cx="10604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АКАДЕМИЈСКИ ОДБОРИ</a:t>
            </a:r>
          </a:p>
        </p:txBody>
      </p:sp>
      <p:sp>
        <p:nvSpPr>
          <p:cNvPr id="77" name="Rectangle 76"/>
          <p:cNvSpPr/>
          <p:nvPr/>
        </p:nvSpPr>
        <p:spPr>
          <a:xfrm>
            <a:off x="421183" y="492232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8" name="Rectangle 2"/>
          <p:cNvSpPr>
            <a:spLocks noChangeArrowheads="1"/>
          </p:cNvSpPr>
          <p:nvPr/>
        </p:nvSpPr>
        <p:spPr bwMode="auto">
          <a:xfrm>
            <a:off x="475158" y="4860412"/>
            <a:ext cx="1060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>
              <a:defRPr/>
            </a:pPr>
            <a:r>
              <a:rPr lang="sr-Cyrl-RS" sz="800" b="1" cap="all" dirty="0">
                <a:latin typeface="Candara" pitchFamily="34" charset="0"/>
                <a:cs typeface="Arial" charset="0"/>
              </a:rPr>
              <a:t>Уметничка збирка </a:t>
            </a:r>
            <a:r>
              <a:rPr lang="en-US" sz="800" b="1" cap="all" dirty="0">
                <a:latin typeface="Candara" pitchFamily="34" charset="0"/>
                <a:cs typeface="Arial" charset="0"/>
              </a:rPr>
              <a:t> </a:t>
            </a:r>
            <a:r>
              <a:rPr lang="sr-Cyrl-RS" sz="800" b="1" dirty="0">
                <a:latin typeface="Candara" pitchFamily="34" charset="0"/>
                <a:cs typeface="Arial" charset="0"/>
              </a:rPr>
              <a:t>САНУ</a:t>
            </a:r>
            <a:endParaRPr lang="en-US" sz="800" b="1" dirty="0">
              <a:latin typeface="Candara" pitchFamily="34" charset="0"/>
              <a:cs typeface="Arial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3694608" y="1613974"/>
            <a:ext cx="1419225" cy="736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0" name="Rectangle 2"/>
          <p:cNvSpPr>
            <a:spLocks noChangeArrowheads="1"/>
          </p:cNvSpPr>
          <p:nvPr/>
        </p:nvSpPr>
        <p:spPr bwMode="auto">
          <a:xfrm>
            <a:off x="3491408" y="1606037"/>
            <a:ext cx="178117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ДСС </a:t>
            </a:r>
            <a:r>
              <a:rPr lang="sr-Cyrl-CS" sz="800" b="1" cap="all" dirty="0">
                <a:latin typeface="+mn-lt"/>
                <a:cs typeface="+mn-cs"/>
              </a:rPr>
              <a:t>(1841-1864)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+историјат и руководство 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81" name="Rectangle 2"/>
          <p:cNvSpPr>
            <a:spLocks noChangeArrowheads="1"/>
          </p:cNvSpPr>
          <p:nvPr/>
        </p:nvSpPr>
        <p:spPr bwMode="auto">
          <a:xfrm>
            <a:off x="1719758" y="2141024"/>
            <a:ext cx="18383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САН  (1947-1960)   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82" name="Rectangle 2"/>
          <p:cNvSpPr>
            <a:spLocks noChangeArrowheads="1"/>
          </p:cNvSpPr>
          <p:nvPr/>
        </p:nvSpPr>
        <p:spPr bwMode="auto">
          <a:xfrm>
            <a:off x="2113458" y="3892037"/>
            <a:ext cx="1085850" cy="33813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ПОЧАСНИ  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83" name="Rectangle 2"/>
          <p:cNvSpPr>
            <a:spLocks noChangeArrowheads="1"/>
          </p:cNvSpPr>
          <p:nvPr/>
        </p:nvSpPr>
        <p:spPr bwMode="auto">
          <a:xfrm>
            <a:off x="2027733" y="4341299"/>
            <a:ext cx="1171575" cy="33813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Преминули  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583" y="1567937"/>
            <a:ext cx="6769742" cy="334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9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31" y="68263"/>
            <a:ext cx="9601200" cy="542925"/>
          </a:xfrm>
        </p:spPr>
        <p:txBody>
          <a:bodyPr/>
          <a:lstStyle/>
          <a:p>
            <a:r>
              <a:rPr lang="sr-Cyrl-RS" dirty="0" smtClean="0"/>
              <a:t>СТРУКТУРА САЈТА – ПРИМЕР2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370383" y="950399"/>
            <a:ext cx="1141413" cy="20002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5" name="Rectangle 2"/>
          <p:cNvSpPr>
            <a:spLocks noChangeArrowheads="1"/>
          </p:cNvSpPr>
          <p:nvPr/>
        </p:nvSpPr>
        <p:spPr bwMode="auto">
          <a:xfrm>
            <a:off x="433883" y="947224"/>
            <a:ext cx="1060450" cy="21590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800" b="1">
                <a:latin typeface="Candara" panose="020E0502030303020204" pitchFamily="34" charset="0"/>
              </a:rPr>
              <a:t>О АКАДЕМИЈИ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32283" y="164572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368796" y="2717287"/>
            <a:ext cx="1141412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8" name="Rectangle 2"/>
          <p:cNvSpPr>
            <a:spLocks noChangeArrowheads="1"/>
          </p:cNvSpPr>
          <p:nvPr/>
        </p:nvSpPr>
        <p:spPr bwMode="auto">
          <a:xfrm>
            <a:off x="414833" y="1639374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ИСТОРИЈАТ</a:t>
            </a:r>
          </a:p>
        </p:txBody>
      </p:sp>
      <p:sp>
        <p:nvSpPr>
          <p:cNvPr id="49" name="Rectangle 2"/>
          <p:cNvSpPr>
            <a:spLocks noChangeArrowheads="1"/>
          </p:cNvSpPr>
          <p:nvPr/>
        </p:nvSpPr>
        <p:spPr bwMode="auto">
          <a:xfrm>
            <a:off x="422771" y="2725224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ЧЛАНСТВО</a:t>
            </a:r>
          </a:p>
        </p:txBody>
      </p:sp>
      <p:sp>
        <p:nvSpPr>
          <p:cNvPr id="50" name="Rectangle 49"/>
          <p:cNvSpPr/>
          <p:nvPr/>
        </p:nvSpPr>
        <p:spPr>
          <a:xfrm>
            <a:off x="430708" y="395077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1" name="Rectangle 2"/>
          <p:cNvSpPr>
            <a:spLocks noChangeArrowheads="1"/>
          </p:cNvSpPr>
          <p:nvPr/>
        </p:nvSpPr>
        <p:spPr bwMode="auto">
          <a:xfrm>
            <a:off x="489446" y="3934899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800" b="1">
                <a:latin typeface="Candara" panose="020E0502030303020204" pitchFamily="34" charset="0"/>
              </a:rPr>
              <a:t>ФОНДОВИ И ЗАД.</a:t>
            </a:r>
          </a:p>
        </p:txBody>
      </p:sp>
      <p:sp>
        <p:nvSpPr>
          <p:cNvPr id="52" name="Rectangle 51"/>
          <p:cNvSpPr/>
          <p:nvPr/>
        </p:nvSpPr>
        <p:spPr>
          <a:xfrm>
            <a:off x="281483" y="1533012"/>
            <a:ext cx="1343025" cy="39830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2032496" y="1615562"/>
            <a:ext cx="998537" cy="9636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2013446" y="2855399"/>
            <a:ext cx="1200150" cy="190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5" name="Rectangle 2"/>
          <p:cNvSpPr>
            <a:spLocks noChangeArrowheads="1"/>
          </p:cNvSpPr>
          <p:nvPr/>
        </p:nvSpPr>
        <p:spPr bwMode="auto">
          <a:xfrm>
            <a:off x="1645146" y="1626674"/>
            <a:ext cx="178117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ДСС </a:t>
            </a:r>
            <a:r>
              <a:rPr lang="sr-Cyrl-CS" sz="800" b="1" cap="all" dirty="0">
                <a:latin typeface="+mn-lt"/>
                <a:cs typeface="+mn-cs"/>
              </a:rPr>
              <a:t>(1841-1864)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56" name="Rectangle 2"/>
          <p:cNvSpPr>
            <a:spLocks noChangeArrowheads="1"/>
          </p:cNvSpPr>
          <p:nvPr/>
        </p:nvSpPr>
        <p:spPr bwMode="auto">
          <a:xfrm>
            <a:off x="1778496" y="1826699"/>
            <a:ext cx="139065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СУД  </a:t>
            </a:r>
            <a:r>
              <a:rPr lang="en-US" sz="800" b="1" dirty="0">
                <a:latin typeface="+mn-lt"/>
                <a:cs typeface="+mn-cs"/>
              </a:rPr>
              <a:t>(1864-1892)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57" name="Rectangle 2"/>
          <p:cNvSpPr>
            <a:spLocks noChangeArrowheads="1"/>
          </p:cNvSpPr>
          <p:nvPr/>
        </p:nvSpPr>
        <p:spPr bwMode="auto">
          <a:xfrm>
            <a:off x="1567358" y="1988624"/>
            <a:ext cx="18383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СКА </a:t>
            </a:r>
            <a:r>
              <a:rPr lang="en-US" sz="800" b="1" dirty="0">
                <a:latin typeface="+mn-lt"/>
                <a:cs typeface="+mn-cs"/>
              </a:rPr>
              <a:t>(18</a:t>
            </a:r>
            <a:r>
              <a:rPr lang="sr-Cyrl-RS" sz="800" b="1" dirty="0">
                <a:latin typeface="+mn-lt"/>
                <a:cs typeface="+mn-cs"/>
              </a:rPr>
              <a:t>92</a:t>
            </a:r>
            <a:r>
              <a:rPr lang="en-US" sz="800" b="1" dirty="0">
                <a:latin typeface="+mn-lt"/>
                <a:cs typeface="+mn-cs"/>
              </a:rPr>
              <a:t>-1</a:t>
            </a:r>
            <a:r>
              <a:rPr lang="sr-Cyrl-RS" sz="800" b="1" dirty="0">
                <a:latin typeface="+mn-lt"/>
                <a:cs typeface="+mn-cs"/>
              </a:rPr>
              <a:t>947</a:t>
            </a:r>
            <a:r>
              <a:rPr lang="en-US" sz="800" b="1" dirty="0">
                <a:latin typeface="+mn-lt"/>
                <a:cs typeface="+mn-cs"/>
              </a:rPr>
              <a:t>)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58" name="Rectangle 2"/>
          <p:cNvSpPr>
            <a:spLocks noChangeArrowheads="1"/>
          </p:cNvSpPr>
          <p:nvPr/>
        </p:nvSpPr>
        <p:spPr bwMode="auto">
          <a:xfrm>
            <a:off x="1573708" y="2295012"/>
            <a:ext cx="18383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САНУ </a:t>
            </a:r>
            <a:r>
              <a:rPr lang="en-US" sz="800" b="1" dirty="0">
                <a:latin typeface="+mn-lt"/>
                <a:cs typeface="+mn-cs"/>
              </a:rPr>
              <a:t>(</a:t>
            </a:r>
            <a:r>
              <a:rPr lang="sr-Cyrl-RS" sz="800" b="1" dirty="0">
                <a:latin typeface="+mn-lt"/>
                <a:cs typeface="+mn-cs"/>
              </a:rPr>
              <a:t>1960-</a:t>
            </a:r>
            <a:r>
              <a:rPr lang="en-US" sz="800" b="1" dirty="0">
                <a:latin typeface="+mn-lt"/>
                <a:cs typeface="+mn-cs"/>
              </a:rPr>
              <a:t>)</a:t>
            </a:r>
            <a:endParaRPr lang="en-US" sz="700" b="1" cap="all" dirty="0">
              <a:latin typeface="+mn-lt"/>
              <a:cs typeface="+mn-cs"/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1635621" y="1801299"/>
            <a:ext cx="40005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44" idx="2"/>
            <a:endCxn id="52" idx="0"/>
          </p:cNvCxnSpPr>
          <p:nvPr/>
        </p:nvCxnSpPr>
        <p:spPr>
          <a:xfrm>
            <a:off x="941883" y="1150424"/>
            <a:ext cx="11113" cy="38258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180133" y="2918899"/>
            <a:ext cx="942975" cy="219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1648321" y="2896674"/>
            <a:ext cx="40005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146796" y="3226874"/>
            <a:ext cx="942975" cy="219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169021" y="3571362"/>
            <a:ext cx="942975" cy="219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5" name="Rectangle 2"/>
          <p:cNvSpPr>
            <a:spLocks noChangeArrowheads="1"/>
          </p:cNvSpPr>
          <p:nvPr/>
        </p:nvSpPr>
        <p:spPr bwMode="auto">
          <a:xfrm>
            <a:off x="1756271" y="2904612"/>
            <a:ext cx="1782762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Р</a:t>
            </a:r>
            <a:r>
              <a:rPr lang="sr-Cyrl-RS" sz="800" b="1" cap="all" dirty="0">
                <a:latin typeface="+mn-lt"/>
                <a:cs typeface="+mn-cs"/>
              </a:rPr>
              <a:t>едовни 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66" name="Rectangle 2"/>
          <p:cNvSpPr>
            <a:spLocks noChangeArrowheads="1"/>
          </p:cNvSpPr>
          <p:nvPr/>
        </p:nvSpPr>
        <p:spPr bwMode="auto">
          <a:xfrm>
            <a:off x="1746746" y="3182424"/>
            <a:ext cx="1782762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дописничланови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67" name="Rectangle 2"/>
          <p:cNvSpPr>
            <a:spLocks noChangeArrowheads="1"/>
          </p:cNvSpPr>
          <p:nvPr/>
        </p:nvSpPr>
        <p:spPr bwMode="auto">
          <a:xfrm>
            <a:off x="1786433" y="3539612"/>
            <a:ext cx="1782763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ВАН РАДНОГ САСТАВА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10271" y="1526662"/>
            <a:ext cx="1208087" cy="11572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3234233" y="1718749"/>
            <a:ext cx="40005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3658096" y="1567937"/>
            <a:ext cx="1493837" cy="963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30708" y="364597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2" name="Rectangle 2"/>
          <p:cNvSpPr>
            <a:spLocks noChangeArrowheads="1"/>
          </p:cNvSpPr>
          <p:nvPr/>
        </p:nvSpPr>
        <p:spPr bwMode="auto">
          <a:xfrm>
            <a:off x="486271" y="3660262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ЛЕГАТИ</a:t>
            </a:r>
          </a:p>
        </p:txBody>
      </p:sp>
      <p:sp>
        <p:nvSpPr>
          <p:cNvPr id="73" name="Rectangle 72"/>
          <p:cNvSpPr/>
          <p:nvPr/>
        </p:nvSpPr>
        <p:spPr>
          <a:xfrm>
            <a:off x="430708" y="4265099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4" name="Rectangle 2"/>
          <p:cNvSpPr>
            <a:spLocks noChangeArrowheads="1"/>
          </p:cNvSpPr>
          <p:nvPr/>
        </p:nvSpPr>
        <p:spPr bwMode="auto">
          <a:xfrm>
            <a:off x="487858" y="4284149"/>
            <a:ext cx="1060450" cy="2159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latin typeface="Candara" pitchFamily="34" charset="0"/>
                <a:cs typeface="+mn-cs"/>
              </a:rPr>
              <a:t>ПРАВНА АКТА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30708" y="459847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6" name="Rectangle 2"/>
          <p:cNvSpPr>
            <a:spLocks noChangeArrowheads="1"/>
          </p:cNvSpPr>
          <p:nvPr/>
        </p:nvSpPr>
        <p:spPr bwMode="auto">
          <a:xfrm>
            <a:off x="489446" y="4520687"/>
            <a:ext cx="10604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АКАДЕМИЈСКИ ОДБОРИ</a:t>
            </a:r>
          </a:p>
        </p:txBody>
      </p:sp>
      <p:sp>
        <p:nvSpPr>
          <p:cNvPr id="77" name="Rectangle 76"/>
          <p:cNvSpPr/>
          <p:nvPr/>
        </p:nvSpPr>
        <p:spPr>
          <a:xfrm>
            <a:off x="421183" y="492232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8" name="Rectangle 2"/>
          <p:cNvSpPr>
            <a:spLocks noChangeArrowheads="1"/>
          </p:cNvSpPr>
          <p:nvPr/>
        </p:nvSpPr>
        <p:spPr bwMode="auto">
          <a:xfrm>
            <a:off x="475158" y="4860412"/>
            <a:ext cx="1060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>
              <a:defRPr/>
            </a:pPr>
            <a:r>
              <a:rPr lang="sr-Cyrl-RS" sz="800" b="1" cap="all" dirty="0">
                <a:latin typeface="Candara" pitchFamily="34" charset="0"/>
                <a:cs typeface="Arial" charset="0"/>
              </a:rPr>
              <a:t>Уметничка збирка </a:t>
            </a:r>
            <a:r>
              <a:rPr lang="en-US" sz="800" b="1" cap="all" dirty="0">
                <a:latin typeface="Candara" pitchFamily="34" charset="0"/>
                <a:cs typeface="Arial" charset="0"/>
              </a:rPr>
              <a:t> </a:t>
            </a:r>
            <a:r>
              <a:rPr lang="sr-Cyrl-RS" sz="800" b="1" dirty="0">
                <a:latin typeface="Candara" pitchFamily="34" charset="0"/>
                <a:cs typeface="Arial" charset="0"/>
              </a:rPr>
              <a:t>САНУ</a:t>
            </a:r>
            <a:endParaRPr lang="en-US" sz="800" b="1" dirty="0">
              <a:latin typeface="Candara" pitchFamily="34" charset="0"/>
              <a:cs typeface="Arial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3694608" y="1613974"/>
            <a:ext cx="1419225" cy="736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0" name="Rectangle 2"/>
          <p:cNvSpPr>
            <a:spLocks noChangeArrowheads="1"/>
          </p:cNvSpPr>
          <p:nvPr/>
        </p:nvSpPr>
        <p:spPr bwMode="auto">
          <a:xfrm>
            <a:off x="3491408" y="1606037"/>
            <a:ext cx="178117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ДСС </a:t>
            </a:r>
            <a:r>
              <a:rPr lang="sr-Cyrl-CS" sz="800" b="1" cap="all" dirty="0">
                <a:latin typeface="+mn-lt"/>
                <a:cs typeface="+mn-cs"/>
              </a:rPr>
              <a:t>(1841-1864)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+историјат и руководство 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81" name="Rectangle 2"/>
          <p:cNvSpPr>
            <a:spLocks noChangeArrowheads="1"/>
          </p:cNvSpPr>
          <p:nvPr/>
        </p:nvSpPr>
        <p:spPr bwMode="auto">
          <a:xfrm>
            <a:off x="1719758" y="2141024"/>
            <a:ext cx="18383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САН  (1947-1960)   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82" name="Rectangle 2"/>
          <p:cNvSpPr>
            <a:spLocks noChangeArrowheads="1"/>
          </p:cNvSpPr>
          <p:nvPr/>
        </p:nvSpPr>
        <p:spPr bwMode="auto">
          <a:xfrm>
            <a:off x="2113458" y="3892037"/>
            <a:ext cx="1085850" cy="33813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ПОЧАСНИ  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83" name="Rectangle 2"/>
          <p:cNvSpPr>
            <a:spLocks noChangeArrowheads="1"/>
          </p:cNvSpPr>
          <p:nvPr/>
        </p:nvSpPr>
        <p:spPr bwMode="auto">
          <a:xfrm>
            <a:off x="2027733" y="4341299"/>
            <a:ext cx="1171575" cy="33813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Преминули  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583" y="611188"/>
            <a:ext cx="6701942" cy="591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1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31" y="68263"/>
            <a:ext cx="9601200" cy="542925"/>
          </a:xfrm>
        </p:spPr>
        <p:txBody>
          <a:bodyPr/>
          <a:lstStyle/>
          <a:p>
            <a:r>
              <a:rPr lang="sr-Cyrl-RS" dirty="0" smtClean="0"/>
              <a:t>СТРУКТУРА САЈТА – ПРИМЕР2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370383" y="950399"/>
            <a:ext cx="1141413" cy="20002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5" name="Rectangle 2"/>
          <p:cNvSpPr>
            <a:spLocks noChangeArrowheads="1"/>
          </p:cNvSpPr>
          <p:nvPr/>
        </p:nvSpPr>
        <p:spPr bwMode="auto">
          <a:xfrm>
            <a:off x="433883" y="947224"/>
            <a:ext cx="1060450" cy="21590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800" b="1">
                <a:latin typeface="Candara" panose="020E0502030303020204" pitchFamily="34" charset="0"/>
              </a:rPr>
              <a:t>О АКАДЕМИЈИ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32283" y="164572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368796" y="2717287"/>
            <a:ext cx="1141412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8" name="Rectangle 2"/>
          <p:cNvSpPr>
            <a:spLocks noChangeArrowheads="1"/>
          </p:cNvSpPr>
          <p:nvPr/>
        </p:nvSpPr>
        <p:spPr bwMode="auto">
          <a:xfrm>
            <a:off x="414833" y="1639374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ИСТОРИЈАТ</a:t>
            </a:r>
          </a:p>
        </p:txBody>
      </p:sp>
      <p:sp>
        <p:nvSpPr>
          <p:cNvPr id="49" name="Rectangle 2"/>
          <p:cNvSpPr>
            <a:spLocks noChangeArrowheads="1"/>
          </p:cNvSpPr>
          <p:nvPr/>
        </p:nvSpPr>
        <p:spPr bwMode="auto">
          <a:xfrm>
            <a:off x="422771" y="2725224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ЧЛАНСТВО</a:t>
            </a:r>
          </a:p>
        </p:txBody>
      </p:sp>
      <p:sp>
        <p:nvSpPr>
          <p:cNvPr id="50" name="Rectangle 49"/>
          <p:cNvSpPr/>
          <p:nvPr/>
        </p:nvSpPr>
        <p:spPr>
          <a:xfrm>
            <a:off x="430708" y="395077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1" name="Rectangle 2"/>
          <p:cNvSpPr>
            <a:spLocks noChangeArrowheads="1"/>
          </p:cNvSpPr>
          <p:nvPr/>
        </p:nvSpPr>
        <p:spPr bwMode="auto">
          <a:xfrm>
            <a:off x="489446" y="3934899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800" b="1">
                <a:latin typeface="Candara" panose="020E0502030303020204" pitchFamily="34" charset="0"/>
              </a:rPr>
              <a:t>ФОНДОВИ И ЗАД.</a:t>
            </a:r>
          </a:p>
        </p:txBody>
      </p:sp>
      <p:sp>
        <p:nvSpPr>
          <p:cNvPr id="52" name="Rectangle 51"/>
          <p:cNvSpPr/>
          <p:nvPr/>
        </p:nvSpPr>
        <p:spPr>
          <a:xfrm>
            <a:off x="281483" y="1533012"/>
            <a:ext cx="1343025" cy="39830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2032496" y="1615562"/>
            <a:ext cx="998537" cy="9636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2013446" y="2855399"/>
            <a:ext cx="1200150" cy="190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5" name="Rectangle 2"/>
          <p:cNvSpPr>
            <a:spLocks noChangeArrowheads="1"/>
          </p:cNvSpPr>
          <p:nvPr/>
        </p:nvSpPr>
        <p:spPr bwMode="auto">
          <a:xfrm>
            <a:off x="1645146" y="1626674"/>
            <a:ext cx="178117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ДСС </a:t>
            </a:r>
            <a:r>
              <a:rPr lang="sr-Cyrl-CS" sz="800" b="1" cap="all" dirty="0">
                <a:latin typeface="+mn-lt"/>
                <a:cs typeface="+mn-cs"/>
              </a:rPr>
              <a:t>(1841-1864)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56" name="Rectangle 2"/>
          <p:cNvSpPr>
            <a:spLocks noChangeArrowheads="1"/>
          </p:cNvSpPr>
          <p:nvPr/>
        </p:nvSpPr>
        <p:spPr bwMode="auto">
          <a:xfrm>
            <a:off x="1778496" y="1826699"/>
            <a:ext cx="139065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СУД  </a:t>
            </a:r>
            <a:r>
              <a:rPr lang="en-US" sz="800" b="1" dirty="0">
                <a:latin typeface="+mn-lt"/>
                <a:cs typeface="+mn-cs"/>
              </a:rPr>
              <a:t>(1864-1892)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57" name="Rectangle 2"/>
          <p:cNvSpPr>
            <a:spLocks noChangeArrowheads="1"/>
          </p:cNvSpPr>
          <p:nvPr/>
        </p:nvSpPr>
        <p:spPr bwMode="auto">
          <a:xfrm>
            <a:off x="1567358" y="1988624"/>
            <a:ext cx="18383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СКА </a:t>
            </a:r>
            <a:r>
              <a:rPr lang="en-US" sz="800" b="1" dirty="0">
                <a:latin typeface="+mn-lt"/>
                <a:cs typeface="+mn-cs"/>
              </a:rPr>
              <a:t>(18</a:t>
            </a:r>
            <a:r>
              <a:rPr lang="sr-Cyrl-RS" sz="800" b="1" dirty="0">
                <a:latin typeface="+mn-lt"/>
                <a:cs typeface="+mn-cs"/>
              </a:rPr>
              <a:t>92</a:t>
            </a:r>
            <a:r>
              <a:rPr lang="en-US" sz="800" b="1" dirty="0">
                <a:latin typeface="+mn-lt"/>
                <a:cs typeface="+mn-cs"/>
              </a:rPr>
              <a:t>-1</a:t>
            </a:r>
            <a:r>
              <a:rPr lang="sr-Cyrl-RS" sz="800" b="1" dirty="0">
                <a:latin typeface="+mn-lt"/>
                <a:cs typeface="+mn-cs"/>
              </a:rPr>
              <a:t>947</a:t>
            </a:r>
            <a:r>
              <a:rPr lang="en-US" sz="800" b="1" dirty="0">
                <a:latin typeface="+mn-lt"/>
                <a:cs typeface="+mn-cs"/>
              </a:rPr>
              <a:t>)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58" name="Rectangle 2"/>
          <p:cNvSpPr>
            <a:spLocks noChangeArrowheads="1"/>
          </p:cNvSpPr>
          <p:nvPr/>
        </p:nvSpPr>
        <p:spPr bwMode="auto">
          <a:xfrm>
            <a:off x="1573708" y="2295012"/>
            <a:ext cx="18383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САНУ </a:t>
            </a:r>
            <a:r>
              <a:rPr lang="en-US" sz="800" b="1" dirty="0">
                <a:latin typeface="+mn-lt"/>
                <a:cs typeface="+mn-cs"/>
              </a:rPr>
              <a:t>(</a:t>
            </a:r>
            <a:r>
              <a:rPr lang="sr-Cyrl-RS" sz="800" b="1" dirty="0">
                <a:latin typeface="+mn-lt"/>
                <a:cs typeface="+mn-cs"/>
              </a:rPr>
              <a:t>1960-</a:t>
            </a:r>
            <a:r>
              <a:rPr lang="en-US" sz="800" b="1" dirty="0">
                <a:latin typeface="+mn-lt"/>
                <a:cs typeface="+mn-cs"/>
              </a:rPr>
              <a:t>)</a:t>
            </a:r>
            <a:endParaRPr lang="en-US" sz="700" b="1" cap="all" dirty="0">
              <a:latin typeface="+mn-lt"/>
              <a:cs typeface="+mn-cs"/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1635621" y="1801299"/>
            <a:ext cx="40005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44" idx="2"/>
            <a:endCxn id="52" idx="0"/>
          </p:cNvCxnSpPr>
          <p:nvPr/>
        </p:nvCxnSpPr>
        <p:spPr>
          <a:xfrm>
            <a:off x="941883" y="1150424"/>
            <a:ext cx="11113" cy="38258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180133" y="2918899"/>
            <a:ext cx="942975" cy="219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1648321" y="2896674"/>
            <a:ext cx="40005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146796" y="3226874"/>
            <a:ext cx="942975" cy="219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169021" y="3571362"/>
            <a:ext cx="942975" cy="219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5" name="Rectangle 2"/>
          <p:cNvSpPr>
            <a:spLocks noChangeArrowheads="1"/>
          </p:cNvSpPr>
          <p:nvPr/>
        </p:nvSpPr>
        <p:spPr bwMode="auto">
          <a:xfrm>
            <a:off x="1756271" y="2904612"/>
            <a:ext cx="1782762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Р</a:t>
            </a:r>
            <a:r>
              <a:rPr lang="sr-Cyrl-RS" sz="800" b="1" cap="all" dirty="0">
                <a:latin typeface="+mn-lt"/>
                <a:cs typeface="+mn-cs"/>
              </a:rPr>
              <a:t>едовни 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66" name="Rectangle 2"/>
          <p:cNvSpPr>
            <a:spLocks noChangeArrowheads="1"/>
          </p:cNvSpPr>
          <p:nvPr/>
        </p:nvSpPr>
        <p:spPr bwMode="auto">
          <a:xfrm>
            <a:off x="1746746" y="3182424"/>
            <a:ext cx="1782762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дописничланови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67" name="Rectangle 2"/>
          <p:cNvSpPr>
            <a:spLocks noChangeArrowheads="1"/>
          </p:cNvSpPr>
          <p:nvPr/>
        </p:nvSpPr>
        <p:spPr bwMode="auto">
          <a:xfrm>
            <a:off x="1786433" y="3539612"/>
            <a:ext cx="1782763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ВАН РАДНОГ САСТАВА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10271" y="1526662"/>
            <a:ext cx="1208087" cy="11572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3234233" y="1718749"/>
            <a:ext cx="400050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3658096" y="1567937"/>
            <a:ext cx="1493837" cy="963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30708" y="364597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2" name="Rectangle 2"/>
          <p:cNvSpPr>
            <a:spLocks noChangeArrowheads="1"/>
          </p:cNvSpPr>
          <p:nvPr/>
        </p:nvSpPr>
        <p:spPr bwMode="auto">
          <a:xfrm>
            <a:off x="486271" y="3660262"/>
            <a:ext cx="10604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ЛЕГАТИ</a:t>
            </a:r>
          </a:p>
        </p:txBody>
      </p:sp>
      <p:sp>
        <p:nvSpPr>
          <p:cNvPr id="73" name="Rectangle 72"/>
          <p:cNvSpPr/>
          <p:nvPr/>
        </p:nvSpPr>
        <p:spPr>
          <a:xfrm>
            <a:off x="430708" y="4265099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4" name="Rectangle 2"/>
          <p:cNvSpPr>
            <a:spLocks noChangeArrowheads="1"/>
          </p:cNvSpPr>
          <p:nvPr/>
        </p:nvSpPr>
        <p:spPr bwMode="auto">
          <a:xfrm>
            <a:off x="487858" y="4284149"/>
            <a:ext cx="1060450" cy="2159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latin typeface="Candara" pitchFamily="34" charset="0"/>
                <a:cs typeface="+mn-cs"/>
              </a:rPr>
              <a:t>ПРАВНА АКТА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30708" y="459847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6" name="Rectangle 2"/>
          <p:cNvSpPr>
            <a:spLocks noChangeArrowheads="1"/>
          </p:cNvSpPr>
          <p:nvPr/>
        </p:nvSpPr>
        <p:spPr bwMode="auto">
          <a:xfrm>
            <a:off x="489446" y="4520687"/>
            <a:ext cx="10604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800" b="1">
                <a:latin typeface="Candara" panose="020E0502030303020204" pitchFamily="34" charset="0"/>
              </a:rPr>
              <a:t>АКАДЕМИЈСКИ ОДБОРИ</a:t>
            </a:r>
          </a:p>
        </p:txBody>
      </p:sp>
      <p:sp>
        <p:nvSpPr>
          <p:cNvPr id="77" name="Rectangle 76"/>
          <p:cNvSpPr/>
          <p:nvPr/>
        </p:nvSpPr>
        <p:spPr>
          <a:xfrm>
            <a:off x="421183" y="4922324"/>
            <a:ext cx="1141413" cy="2000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8" name="Rectangle 2"/>
          <p:cNvSpPr>
            <a:spLocks noChangeArrowheads="1"/>
          </p:cNvSpPr>
          <p:nvPr/>
        </p:nvSpPr>
        <p:spPr bwMode="auto">
          <a:xfrm>
            <a:off x="475158" y="4860412"/>
            <a:ext cx="1060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>
              <a:defRPr/>
            </a:pPr>
            <a:r>
              <a:rPr lang="sr-Cyrl-RS" sz="800" b="1" cap="all" dirty="0">
                <a:latin typeface="Candara" pitchFamily="34" charset="0"/>
                <a:cs typeface="Arial" charset="0"/>
              </a:rPr>
              <a:t>Уметничка збирка </a:t>
            </a:r>
            <a:r>
              <a:rPr lang="en-US" sz="800" b="1" cap="all" dirty="0">
                <a:latin typeface="Candara" pitchFamily="34" charset="0"/>
                <a:cs typeface="Arial" charset="0"/>
              </a:rPr>
              <a:t> </a:t>
            </a:r>
            <a:r>
              <a:rPr lang="sr-Cyrl-RS" sz="800" b="1" dirty="0">
                <a:latin typeface="Candara" pitchFamily="34" charset="0"/>
                <a:cs typeface="Arial" charset="0"/>
              </a:rPr>
              <a:t>САНУ</a:t>
            </a:r>
            <a:endParaRPr lang="en-US" sz="800" b="1" dirty="0">
              <a:latin typeface="Candara" pitchFamily="34" charset="0"/>
              <a:cs typeface="Arial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3694608" y="1613974"/>
            <a:ext cx="1419225" cy="736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0" name="Rectangle 2"/>
          <p:cNvSpPr>
            <a:spLocks noChangeArrowheads="1"/>
          </p:cNvSpPr>
          <p:nvPr/>
        </p:nvSpPr>
        <p:spPr bwMode="auto">
          <a:xfrm>
            <a:off x="3491408" y="1606037"/>
            <a:ext cx="178117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ДСС </a:t>
            </a:r>
            <a:r>
              <a:rPr lang="sr-Cyrl-CS" sz="800" b="1" cap="all" dirty="0">
                <a:latin typeface="+mn-lt"/>
                <a:cs typeface="+mn-cs"/>
              </a:rPr>
              <a:t>(1841-1864)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CS" sz="800" b="1" cap="all" dirty="0">
                <a:latin typeface="+mn-lt"/>
                <a:cs typeface="+mn-cs"/>
              </a:rPr>
              <a:t>+историјат и руководство 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81" name="Rectangle 2"/>
          <p:cNvSpPr>
            <a:spLocks noChangeArrowheads="1"/>
          </p:cNvSpPr>
          <p:nvPr/>
        </p:nvSpPr>
        <p:spPr bwMode="auto">
          <a:xfrm>
            <a:off x="1719758" y="2141024"/>
            <a:ext cx="18383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САН  (1947-1960)   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82" name="Rectangle 2"/>
          <p:cNvSpPr>
            <a:spLocks noChangeArrowheads="1"/>
          </p:cNvSpPr>
          <p:nvPr/>
        </p:nvSpPr>
        <p:spPr bwMode="auto">
          <a:xfrm>
            <a:off x="2113458" y="3892037"/>
            <a:ext cx="1085850" cy="33813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ПОЧАСНИ  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sp>
        <p:nvSpPr>
          <p:cNvPr id="83" name="Rectangle 2"/>
          <p:cNvSpPr>
            <a:spLocks noChangeArrowheads="1"/>
          </p:cNvSpPr>
          <p:nvPr/>
        </p:nvSpPr>
        <p:spPr bwMode="auto">
          <a:xfrm>
            <a:off x="2027733" y="4341299"/>
            <a:ext cx="1171575" cy="33813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Cyrl-RS" sz="800" b="1" cap="all" dirty="0">
                <a:latin typeface="+mn-lt"/>
                <a:cs typeface="+mn-cs"/>
              </a:rPr>
              <a:t>Преминули  чланови</a:t>
            </a:r>
            <a:endParaRPr lang="en-US" sz="700" b="1" cap="all" dirty="0">
              <a:latin typeface="+mn-lt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622" y="371488"/>
            <a:ext cx="5989665" cy="630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9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КОРИШЋЕНЕ ТЕХНОЛОГИЈЕ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PHP, HTML, JavaScript, CSS</a:t>
            </a:r>
          </a:p>
          <a:p>
            <a:r>
              <a:rPr lang="sr-Cyrl-RS" dirty="0" smtClean="0"/>
              <a:t>Библиотеке</a:t>
            </a:r>
            <a:r>
              <a:rPr lang="sr-Cyrl-RS" i="1" dirty="0" smtClean="0"/>
              <a:t>: </a:t>
            </a:r>
            <a:r>
              <a:rPr lang="en-US" i="1" dirty="0"/>
              <a:t>B</a:t>
            </a:r>
            <a:r>
              <a:rPr lang="en-US" i="1" dirty="0" smtClean="0"/>
              <a:t>ootstrap, jQuery</a:t>
            </a:r>
          </a:p>
          <a:p>
            <a:r>
              <a:rPr lang="sr-Cyrl-RS" dirty="0" smtClean="0"/>
              <a:t>База података: </a:t>
            </a:r>
            <a:r>
              <a:rPr lang="en-US" i="1" dirty="0" smtClean="0"/>
              <a:t>MySQL</a:t>
            </a:r>
            <a:endParaRPr lang="en-US" i="1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001" y="3955075"/>
            <a:ext cx="2106930" cy="16855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1273" y="417591"/>
            <a:ext cx="3605853" cy="13237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30" y="4105713"/>
            <a:ext cx="2940993" cy="15210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1456" y="1921651"/>
            <a:ext cx="2825144" cy="14973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624" y="3652094"/>
            <a:ext cx="6049576" cy="229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5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203" y="272674"/>
            <a:ext cx="9601200" cy="1143000"/>
          </a:xfrm>
        </p:spPr>
        <p:txBody>
          <a:bodyPr/>
          <a:lstStyle/>
          <a:p>
            <a:r>
              <a:rPr lang="sr-Cyrl-RS" dirty="0" smtClean="0"/>
              <a:t>КОРИШЋЕНЕ ТЕХНОЛОГИЈЕ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203" y="1870180"/>
            <a:ext cx="9601200" cy="4114800"/>
          </a:xfrm>
        </p:spPr>
        <p:txBody>
          <a:bodyPr/>
          <a:lstStyle/>
          <a:p>
            <a:r>
              <a:rPr lang="en-US" i="1" dirty="0" err="1" smtClean="0"/>
              <a:t>Wordpress</a:t>
            </a:r>
            <a:r>
              <a:rPr lang="en-US" i="1" dirty="0" smtClean="0"/>
              <a:t> CMS</a:t>
            </a:r>
          </a:p>
          <a:p>
            <a:r>
              <a:rPr lang="sr-Latn-RS" i="1" dirty="0" smtClean="0"/>
              <a:t>Content managment system</a:t>
            </a:r>
          </a:p>
          <a:p>
            <a:r>
              <a:rPr lang="sr-Cyrl-RS" dirty="0" smtClean="0"/>
              <a:t>Служи за управљање садржајем једног сајта</a:t>
            </a:r>
            <a:endParaRPr lang="sr-Latn-RS" dirty="0" smtClean="0"/>
          </a:p>
          <a:p>
            <a:r>
              <a:rPr lang="sr-Cyrl-RS" dirty="0" smtClean="0"/>
              <a:t>Преко 24% сви</a:t>
            </a:r>
            <a:r>
              <a:rPr lang="sr-Latn-RS" dirty="0"/>
              <a:t>x</a:t>
            </a:r>
            <a:r>
              <a:rPr lang="sr-Cyrl-RS" dirty="0" smtClean="0"/>
              <a:t> сајтова на свету покрећу </a:t>
            </a:r>
            <a:r>
              <a:rPr lang="sr-Latn-RS" i="1" dirty="0" smtClean="0"/>
              <a:t>Wordpress</a:t>
            </a:r>
          </a:p>
          <a:p>
            <a:endParaRPr lang="sr-Latn-R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649" y="3927580"/>
            <a:ext cx="5510991" cy="18369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966" y="1460571"/>
            <a:ext cx="5074199" cy="407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25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3480" y="0"/>
            <a:ext cx="9601200" cy="531820"/>
          </a:xfrm>
        </p:spPr>
        <p:txBody>
          <a:bodyPr/>
          <a:lstStyle/>
          <a:p>
            <a:r>
              <a:rPr lang="sr-Cyrl-RS" dirty="0" smtClean="0"/>
              <a:t>РЕАЛИЗАЦИЈА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8791" y="497672"/>
            <a:ext cx="9601200" cy="4114800"/>
          </a:xfrm>
        </p:spPr>
        <p:txBody>
          <a:bodyPr/>
          <a:lstStyle/>
          <a:p>
            <a:r>
              <a:rPr lang="en-US" i="1" dirty="0" err="1" smtClean="0"/>
              <a:t>Wordpress</a:t>
            </a:r>
            <a:r>
              <a:rPr lang="en-US" i="1" dirty="0" smtClean="0"/>
              <a:t> CMS</a:t>
            </a:r>
            <a:r>
              <a:rPr lang="sr-Cyrl-RS" i="1" dirty="0" smtClean="0"/>
              <a:t> </a:t>
            </a:r>
            <a:r>
              <a:rPr lang="sr-Cyrl-RS" dirty="0" smtClean="0"/>
              <a:t>омогућава једноставно управљање целокупним садржајем сајта</a:t>
            </a:r>
          </a:p>
          <a:p>
            <a:r>
              <a:rPr lang="sr-Cyrl-RS" dirty="0" smtClean="0"/>
              <a:t>Како </a:t>
            </a:r>
            <a:r>
              <a:rPr lang="en-US" i="1" dirty="0" smtClean="0"/>
              <a:t>CMS</a:t>
            </a:r>
            <a:r>
              <a:rPr lang="sr-Cyrl-RS" dirty="0" smtClean="0"/>
              <a:t> ради</a:t>
            </a:r>
            <a:r>
              <a:rPr lang="en-US" dirty="0" smtClean="0"/>
              <a:t>?</a:t>
            </a:r>
            <a:endParaRPr lang="sr-Cyrl-RS" dirty="0"/>
          </a:p>
          <a:p>
            <a:r>
              <a:rPr lang="sr-Cyrl-RS" dirty="0" smtClean="0"/>
              <a:t>Трослојна архитектура веб апликације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4574972" y="3803033"/>
            <a:ext cx="2588456" cy="114651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Content Management System (</a:t>
            </a:r>
            <a:r>
              <a:rPr lang="en-US" i="1" dirty="0" err="1" smtClean="0"/>
              <a:t>Wordpress</a:t>
            </a:r>
            <a:r>
              <a:rPr lang="en-US" i="1" dirty="0" smtClean="0"/>
              <a:t>) - PHP</a:t>
            </a:r>
            <a:endParaRPr lang="en-US" i="1" dirty="0"/>
          </a:p>
        </p:txBody>
      </p:sp>
      <p:sp>
        <p:nvSpPr>
          <p:cNvPr id="5" name="TextBox 4"/>
          <p:cNvSpPr txBox="1"/>
          <p:nvPr/>
        </p:nvSpPr>
        <p:spPr>
          <a:xfrm>
            <a:off x="1609545" y="4191625"/>
            <a:ext cx="2965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2. </a:t>
            </a:r>
            <a:r>
              <a:rPr lang="sr-Cyrl-RS" dirty="0" smtClean="0"/>
              <a:t>Ниво логике апликације</a:t>
            </a:r>
            <a:endParaRPr lang="en-US" dirty="0"/>
          </a:p>
        </p:txBody>
      </p:sp>
      <p:sp>
        <p:nvSpPr>
          <p:cNvPr id="7" name="Can 6"/>
          <p:cNvSpPr/>
          <p:nvPr/>
        </p:nvSpPr>
        <p:spPr>
          <a:xfrm>
            <a:off x="4898529" y="5378614"/>
            <a:ext cx="1941341" cy="1216152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r-Cyrl-RS" dirty="0" smtClean="0"/>
              <a:t>База података - </a:t>
            </a:r>
            <a:r>
              <a:rPr lang="sr-Latn-RS" i="1" dirty="0" smtClean="0"/>
              <a:t>MySQL</a:t>
            </a:r>
            <a:endParaRPr lang="en-US" i="1" dirty="0"/>
          </a:p>
        </p:txBody>
      </p:sp>
      <p:sp>
        <p:nvSpPr>
          <p:cNvPr id="8" name="TextBox 7"/>
          <p:cNvSpPr txBox="1"/>
          <p:nvPr/>
        </p:nvSpPr>
        <p:spPr>
          <a:xfrm>
            <a:off x="1609545" y="5617358"/>
            <a:ext cx="1956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Cyrl-RS" dirty="0"/>
              <a:t>3</a:t>
            </a:r>
            <a:r>
              <a:rPr lang="en-US" dirty="0" smtClean="0"/>
              <a:t>. </a:t>
            </a:r>
            <a:r>
              <a:rPr lang="sr-Cyrl-RS" dirty="0" smtClean="0"/>
              <a:t>Ниво података</a:t>
            </a:r>
            <a:endParaRPr lang="en-US" dirty="0"/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765" y="2220852"/>
            <a:ext cx="2126768" cy="1051560"/>
          </a:xfrm>
          <a:prstGeom prst="rect">
            <a:avLst/>
          </a:prstGeom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410" y="2220852"/>
            <a:ext cx="2126768" cy="105156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620547" y="2377300"/>
            <a:ext cx="1582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sr-Cyrl-RS" dirty="0" smtClean="0"/>
              <a:t>Ниво</a:t>
            </a:r>
          </a:p>
          <a:p>
            <a:r>
              <a:rPr lang="sr-Cyrl-RS" dirty="0" smtClean="0"/>
              <a:t>презентације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475305" y="4949550"/>
            <a:ext cx="0" cy="555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245410" y="4949550"/>
            <a:ext cx="0" cy="555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250221" y="3272412"/>
            <a:ext cx="0" cy="530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6628855" y="3272412"/>
            <a:ext cx="0" cy="530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400191" y="4191625"/>
            <a:ext cx="1213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Cyrl-RS" dirty="0" smtClean="0"/>
              <a:t>Корисник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562246" y="2007968"/>
            <a:ext cx="17181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i="1" dirty="0" smtClean="0"/>
              <a:t>HTML</a:t>
            </a:r>
          </a:p>
          <a:p>
            <a:r>
              <a:rPr lang="sr-Latn-RS" i="1" dirty="0" smtClean="0"/>
              <a:t>JavaScript</a:t>
            </a:r>
          </a:p>
          <a:p>
            <a:r>
              <a:rPr lang="sr-Latn-RS" i="1" dirty="0" smtClean="0"/>
              <a:t>CSS</a:t>
            </a:r>
          </a:p>
          <a:p>
            <a:r>
              <a:rPr lang="sr-Latn-RS" i="1" dirty="0" smtClean="0"/>
              <a:t>Bootstrap</a:t>
            </a:r>
          </a:p>
          <a:p>
            <a:r>
              <a:rPr lang="sr-Latn-RS" i="1" dirty="0" smtClean="0"/>
              <a:t>jQuery</a:t>
            </a:r>
            <a:endParaRPr lang="en-US" i="1" dirty="0"/>
          </a:p>
        </p:txBody>
      </p:sp>
      <p:cxnSp>
        <p:nvCxnSpPr>
          <p:cNvPr id="25" name="Straight Arrow Connector 24"/>
          <p:cNvCxnSpPr>
            <a:stCxn id="22" idx="1"/>
          </p:cNvCxnSpPr>
          <p:nvPr/>
        </p:nvCxnSpPr>
        <p:spPr>
          <a:xfrm flipH="1">
            <a:off x="7308794" y="4376291"/>
            <a:ext cx="20913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2"/>
            <a:endCxn id="22" idx="0"/>
          </p:cNvCxnSpPr>
          <p:nvPr/>
        </p:nvCxnSpPr>
        <p:spPr>
          <a:xfrm>
            <a:off x="7308794" y="3272412"/>
            <a:ext cx="2698166" cy="9192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585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-123968"/>
            <a:ext cx="9601200" cy="1143000"/>
          </a:xfrm>
        </p:spPr>
        <p:txBody>
          <a:bodyPr/>
          <a:lstStyle/>
          <a:p>
            <a:r>
              <a:rPr lang="sr-Cyrl-RS" dirty="0" smtClean="0"/>
              <a:t>АДМИН ДЕО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201003"/>
            <a:ext cx="9601200" cy="4462818"/>
          </a:xfrm>
        </p:spPr>
        <p:txBody>
          <a:bodyPr>
            <a:normAutofit fontScale="92500" lnSpcReduction="20000"/>
          </a:bodyPr>
          <a:lstStyle/>
          <a:p>
            <a:r>
              <a:rPr lang="sr-Cyrl-RS" dirty="0" smtClean="0"/>
              <a:t>Једноставно додавање, брисање и ажурирање постојећег садржаја</a:t>
            </a:r>
          </a:p>
          <a:p>
            <a:r>
              <a:rPr lang="sr-Cyrl-RS" dirty="0" smtClean="0"/>
              <a:t>Јасан преглед постојећег садржаја и чување прошлих верзија</a:t>
            </a:r>
          </a:p>
          <a:p>
            <a:r>
              <a:rPr lang="sr-Cyrl-RS" dirty="0" smtClean="0"/>
              <a:t>Едитор сличан </a:t>
            </a:r>
            <a:r>
              <a:rPr lang="en-US" i="1" dirty="0" smtClean="0"/>
              <a:t>word</a:t>
            </a:r>
            <a:r>
              <a:rPr lang="en-US" dirty="0" smtClean="0"/>
              <a:t>-</a:t>
            </a:r>
            <a:r>
              <a:rPr lang="sr-Cyrl-RS" dirty="0" smtClean="0"/>
              <a:t>у са великим могућностима управљања и форматирања садржаја</a:t>
            </a:r>
          </a:p>
          <a:p>
            <a:r>
              <a:rPr lang="sr-Cyrl-RS" dirty="0" smtClean="0"/>
              <a:t>Могућности додавања:</a:t>
            </a:r>
          </a:p>
          <a:p>
            <a:pPr lvl="2"/>
            <a:r>
              <a:rPr lang="sr-Cyrl-RS" sz="1900" dirty="0" smtClean="0"/>
              <a:t>слика</a:t>
            </a:r>
          </a:p>
          <a:p>
            <a:pPr lvl="2"/>
            <a:r>
              <a:rPr lang="sr-Cyrl-RS" sz="1900" dirty="0" smtClean="0"/>
              <a:t>докумената</a:t>
            </a:r>
          </a:p>
          <a:p>
            <a:pPr lvl="2"/>
            <a:r>
              <a:rPr lang="sr-Cyrl-RS" sz="1900" dirty="0" smtClean="0"/>
              <a:t>видео записа </a:t>
            </a:r>
          </a:p>
          <a:p>
            <a:pPr lvl="2"/>
            <a:r>
              <a:rPr lang="sr-Cyrl-RS" sz="1900" dirty="0" smtClean="0"/>
              <a:t>аудио записа</a:t>
            </a:r>
          </a:p>
          <a:p>
            <a:pPr lvl="2"/>
            <a:r>
              <a:rPr lang="sr-Cyrl-RS" sz="1900" dirty="0" smtClean="0"/>
              <a:t>галерија</a:t>
            </a:r>
          </a:p>
          <a:p>
            <a:pPr lvl="2"/>
            <a:r>
              <a:rPr lang="sr-Cyrl-RS" sz="1900" dirty="0" smtClean="0"/>
              <a:t>линкова</a:t>
            </a:r>
          </a:p>
          <a:p>
            <a:pPr lvl="2"/>
            <a:r>
              <a:rPr lang="sr-Cyrl-RS" sz="1900" dirty="0" smtClean="0"/>
              <a:t>навигационих мениа...</a:t>
            </a:r>
          </a:p>
          <a:p>
            <a:r>
              <a:rPr lang="sr-Cyrl-RS" dirty="0" smtClean="0"/>
              <a:t>Примери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09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543" y="734096"/>
            <a:ext cx="5169794" cy="519448"/>
          </a:xfrm>
        </p:spPr>
        <p:txBody>
          <a:bodyPr>
            <a:normAutofit fontScale="90000"/>
          </a:bodyPr>
          <a:lstStyle/>
          <a:p>
            <a:r>
              <a:rPr lang="sr-Cyrl-RS" dirty="0" smtClean="0"/>
              <a:t>АДМИН део </a:t>
            </a:r>
            <a:br>
              <a:rPr lang="sr-Cyrl-RS" dirty="0" smtClean="0"/>
            </a:br>
            <a:r>
              <a:rPr lang="sr-Cyrl-RS" dirty="0" smtClean="0"/>
              <a:t>– Чланци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865" y="169572"/>
            <a:ext cx="9575251" cy="6445018"/>
          </a:xfrm>
        </p:spPr>
      </p:pic>
    </p:spTree>
    <p:extLst>
      <p:ext uri="{BB962C8B-B14F-4D97-AF65-F5344CB8AC3E}">
        <p14:creationId xmlns:p14="http://schemas.microsoft.com/office/powerpoint/2010/main" val="315344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САДРЖАЈ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Cyrl-RS" dirty="0" smtClean="0"/>
              <a:t>Захтеви</a:t>
            </a:r>
          </a:p>
          <a:p>
            <a:pPr lvl="1"/>
            <a:r>
              <a:rPr lang="sr-Cyrl-RS" dirty="0" smtClean="0"/>
              <a:t>Дизајн</a:t>
            </a:r>
          </a:p>
          <a:p>
            <a:pPr lvl="1"/>
            <a:r>
              <a:rPr lang="sr-Cyrl-RS" dirty="0" smtClean="0"/>
              <a:t>Структура</a:t>
            </a:r>
          </a:p>
          <a:p>
            <a:r>
              <a:rPr lang="sr-Cyrl-RS" dirty="0"/>
              <a:t>Коришћене </a:t>
            </a:r>
            <a:r>
              <a:rPr lang="sr-Cyrl-RS" dirty="0" smtClean="0"/>
              <a:t>технологије</a:t>
            </a:r>
            <a:endParaRPr lang="en-US" dirty="0"/>
          </a:p>
          <a:p>
            <a:r>
              <a:rPr lang="sr-Cyrl-RS" dirty="0" smtClean="0"/>
              <a:t>Реализација</a:t>
            </a:r>
            <a:r>
              <a:rPr lang="en-US" dirty="0" smtClean="0"/>
              <a:t> </a:t>
            </a:r>
            <a:endParaRPr lang="sr-Cyrl-RS" dirty="0" smtClean="0"/>
          </a:p>
          <a:p>
            <a:r>
              <a:rPr lang="sr-Cyrl-RS" dirty="0" smtClean="0"/>
              <a:t>Клијентски део</a:t>
            </a:r>
          </a:p>
          <a:p>
            <a:r>
              <a:rPr lang="sr-Cyrl-RS" dirty="0" smtClean="0"/>
              <a:t>Админ део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05" y="706813"/>
            <a:ext cx="11836020" cy="58522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305" y="0"/>
            <a:ext cx="7057623" cy="519448"/>
          </a:xfrm>
        </p:spPr>
        <p:txBody>
          <a:bodyPr>
            <a:normAutofit fontScale="90000"/>
          </a:bodyPr>
          <a:lstStyle/>
          <a:p>
            <a:r>
              <a:rPr lang="sr-Latn-RS" dirty="0" smtClean="0"/>
              <a:t/>
            </a:r>
            <a:br>
              <a:rPr lang="sr-Latn-RS" dirty="0" smtClean="0"/>
            </a:br>
            <a:r>
              <a:rPr lang="sr-Latn-RS" dirty="0"/>
              <a:t/>
            </a:r>
            <a:br>
              <a:rPr lang="sr-Latn-RS" dirty="0"/>
            </a:br>
            <a:r>
              <a:rPr lang="sr-Cyrl-RS" dirty="0" smtClean="0"/>
              <a:t>АДМИН део – додавање ЧЛАНКА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87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2" y="695459"/>
            <a:ext cx="12008428" cy="58635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82" y="51515"/>
            <a:ext cx="11423561" cy="519448"/>
          </a:xfrm>
        </p:spPr>
        <p:txBody>
          <a:bodyPr>
            <a:normAutofit fontScale="90000"/>
          </a:bodyPr>
          <a:lstStyle/>
          <a:p>
            <a:r>
              <a:rPr lang="sr-Latn-RS" dirty="0" smtClean="0"/>
              <a:t/>
            </a:r>
            <a:br>
              <a:rPr lang="sr-Latn-RS" dirty="0" smtClean="0"/>
            </a:br>
            <a:r>
              <a:rPr lang="sr-Latn-RS" dirty="0"/>
              <a:t/>
            </a:r>
            <a:br>
              <a:rPr lang="sr-Latn-RS" dirty="0"/>
            </a:br>
            <a:r>
              <a:rPr lang="sr-Cyrl-RS" dirty="0" smtClean="0"/>
              <a:t>АДМИН део – Додавање мултимедијалног садржаја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51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КЛИЈЕНТСКИ ДЕО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 smtClean="0"/>
              <a:t>Презентациони ниво са приказаним дизајном и структуром</a:t>
            </a:r>
          </a:p>
          <a:p>
            <a:r>
              <a:rPr lang="sr-Cyrl-RS" dirty="0" smtClean="0"/>
              <a:t>Обухвата странице и садржај који ће бити доступан посетиоцима сајта</a:t>
            </a:r>
            <a:endParaRPr lang="en-US" dirty="0" smtClean="0"/>
          </a:p>
          <a:p>
            <a:r>
              <a:rPr lang="sr-Cyrl-RS" dirty="0" smtClean="0"/>
              <a:t>Примери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240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53329"/>
          </a:xfrm>
        </p:spPr>
        <p:txBody>
          <a:bodyPr/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– историја1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89" y="553329"/>
            <a:ext cx="9969421" cy="617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39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53329"/>
          </a:xfrm>
        </p:spPr>
        <p:txBody>
          <a:bodyPr/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– историја2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826" y="553329"/>
            <a:ext cx="9810347" cy="614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49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53329"/>
          </a:xfrm>
        </p:spPr>
        <p:txBody>
          <a:bodyPr/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- биографије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82" y="731293"/>
            <a:ext cx="5508695" cy="53819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31293"/>
            <a:ext cx="5508695" cy="531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96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53329"/>
          </a:xfrm>
        </p:spPr>
        <p:txBody>
          <a:bodyPr/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– фондови и задужбине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860" y="553329"/>
            <a:ext cx="8576280" cy="613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53329"/>
          </a:xfrm>
        </p:spPr>
        <p:txBody>
          <a:bodyPr/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– пример галерије1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227" y="553329"/>
            <a:ext cx="9451546" cy="614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1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" y="746154"/>
            <a:ext cx="10740708" cy="52445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53329"/>
          </a:xfrm>
        </p:spPr>
        <p:txBody>
          <a:bodyPr/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– пример галерије2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97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820" y="786602"/>
            <a:ext cx="12192000" cy="553329"/>
          </a:xfrm>
        </p:spPr>
        <p:txBody>
          <a:bodyPr>
            <a:normAutofit fontScale="90000"/>
          </a:bodyPr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-</a:t>
            </a:r>
            <a:br>
              <a:rPr lang="sr-Cyrl-RS" dirty="0" smtClean="0"/>
            </a:br>
            <a:r>
              <a:rPr lang="sr-Cyrl-RS" dirty="0" smtClean="0"/>
              <a:t>центар у нишу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951" y="108817"/>
            <a:ext cx="6907150" cy="664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9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437" y="115910"/>
            <a:ext cx="9601200" cy="583842"/>
          </a:xfrm>
        </p:spPr>
        <p:txBody>
          <a:bodyPr/>
          <a:lstStyle/>
          <a:p>
            <a:r>
              <a:rPr lang="sr-Cyrl-RS" dirty="0" smtClean="0"/>
              <a:t>ДИЗАЈН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9381" y="3569612"/>
            <a:ext cx="4707308" cy="3062868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295400" y="1674253"/>
            <a:ext cx="2800082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51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452" y="100908"/>
            <a:ext cx="4017166" cy="34537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401" y="115910"/>
            <a:ext cx="3251583" cy="664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7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53329"/>
          </a:xfrm>
        </p:spPr>
        <p:txBody>
          <a:bodyPr/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- јединице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1207" y="553329"/>
            <a:ext cx="5931359" cy="62135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14" y="553329"/>
            <a:ext cx="5372627" cy="621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858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00" y="693620"/>
            <a:ext cx="4948309" cy="56567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53329"/>
          </a:xfrm>
        </p:spPr>
        <p:txBody>
          <a:bodyPr/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- обавештења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868" y="693620"/>
            <a:ext cx="4742913" cy="616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2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53329"/>
          </a:xfrm>
        </p:spPr>
        <p:txBody>
          <a:bodyPr>
            <a:normAutofit/>
          </a:bodyPr>
          <a:lstStyle/>
          <a:p>
            <a:r>
              <a:rPr lang="sr-Cyrl-RS" dirty="0"/>
              <a:t>КЛИЈЕНТСКИ </a:t>
            </a:r>
            <a:r>
              <a:rPr lang="sr-Cyrl-RS" dirty="0" smtClean="0"/>
              <a:t>ДЕО - контакт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45" y="553329"/>
            <a:ext cx="5495479" cy="62140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968" y="154546"/>
            <a:ext cx="5332145" cy="657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6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1164"/>
            <a:ext cx="12225129" cy="2286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95400" y="24618"/>
            <a:ext cx="9601200" cy="1143000"/>
          </a:xfrm>
        </p:spPr>
        <p:txBody>
          <a:bodyPr/>
          <a:lstStyle/>
          <a:p>
            <a:r>
              <a:rPr lang="sr-Cyrl-RS" dirty="0" smtClean="0"/>
              <a:t>САЈТ НА СРПСКОМ И ЕНГЛЕСКОМ језику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295400" y="1460310"/>
            <a:ext cx="9601200" cy="4114800"/>
          </a:xfrm>
        </p:spPr>
        <p:txBody>
          <a:bodyPr/>
          <a:lstStyle/>
          <a:p>
            <a:r>
              <a:rPr lang="sr-Cyrl-RS" dirty="0" smtClean="0"/>
              <a:t>Кликом на заставу у горњем десном углу сајта, врши се промена језика</a:t>
            </a:r>
          </a:p>
          <a:p>
            <a:r>
              <a:rPr lang="sr-Cyrl-RS" dirty="0" smtClean="0"/>
              <a:t>Подршка приликом додавања садржаја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14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1164"/>
            <a:ext cx="12191999" cy="22691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4618"/>
            <a:ext cx="9601200" cy="1143000"/>
          </a:xfrm>
        </p:spPr>
        <p:txBody>
          <a:bodyPr/>
          <a:lstStyle/>
          <a:p>
            <a:r>
              <a:rPr lang="sr-Cyrl-RS" dirty="0" smtClean="0"/>
              <a:t>САЈТ НА СРПСКОМ И ЕНГЛЕСКОМ језику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60310"/>
            <a:ext cx="9601200" cy="4114800"/>
          </a:xfrm>
        </p:spPr>
        <p:txBody>
          <a:bodyPr/>
          <a:lstStyle/>
          <a:p>
            <a:r>
              <a:rPr lang="sr-Cyrl-RS" dirty="0" smtClean="0"/>
              <a:t>Кликом на заставу у горњем десном углу сајта, врши се промена језика</a:t>
            </a:r>
          </a:p>
          <a:p>
            <a:r>
              <a:rPr lang="sr-Cyrl-RS" dirty="0" smtClean="0"/>
              <a:t>Подршка приликом додавања садржаја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750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74" y="296217"/>
            <a:ext cx="9601200" cy="699752"/>
          </a:xfrm>
        </p:spPr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874" y="1002407"/>
            <a:ext cx="9601200" cy="4114800"/>
          </a:xfrm>
        </p:spPr>
        <p:txBody>
          <a:bodyPr/>
          <a:lstStyle/>
          <a:p>
            <a:r>
              <a:rPr lang="en-US" i="1" dirty="0" smtClean="0"/>
              <a:t>Bootstrap</a:t>
            </a:r>
            <a:r>
              <a:rPr lang="en-US" dirty="0" smtClean="0"/>
              <a:t> </a:t>
            </a:r>
            <a:r>
              <a:rPr lang="sr-Cyrl-RS" dirty="0" smtClean="0"/>
              <a:t>библиотека</a:t>
            </a:r>
          </a:p>
          <a:p>
            <a:r>
              <a:rPr lang="sr-Cyrl-RS" dirty="0" smtClean="0"/>
              <a:t>Рачунари, мобилни телефони, таблети...</a:t>
            </a:r>
          </a:p>
          <a:p>
            <a:endParaRPr lang="sr-Cyrl-R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1428" y="302655"/>
            <a:ext cx="3240643" cy="5710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6422" y="302655"/>
            <a:ext cx="3245141" cy="5710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782" y="2292439"/>
            <a:ext cx="5452138" cy="342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64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756" y="0"/>
            <a:ext cx="9601200" cy="699752"/>
          </a:xfrm>
        </p:spPr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756" y="1080752"/>
            <a:ext cx="9601200" cy="4114800"/>
          </a:xfrm>
        </p:spPr>
        <p:txBody>
          <a:bodyPr/>
          <a:lstStyle/>
          <a:p>
            <a:endParaRPr lang="sr-Cyrl-R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756" y="1080752"/>
            <a:ext cx="3114675" cy="55340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477" y="1080752"/>
            <a:ext cx="3124200" cy="5524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9370" y="1080752"/>
            <a:ext cx="3114675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80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84" y="282548"/>
            <a:ext cx="10006365" cy="645875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707" y="635022"/>
            <a:ext cx="9064430" cy="447710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5" y="2471957"/>
            <a:ext cx="3170850" cy="40724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127" y="2875023"/>
            <a:ext cx="2466605" cy="32662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103" y="4003257"/>
            <a:ext cx="1772296" cy="28547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35759" y="4265096"/>
            <a:ext cx="1290984" cy="229376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839" y="3630268"/>
            <a:ext cx="5555641" cy="336861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17651" y="3897223"/>
            <a:ext cx="4096016" cy="255001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9071" y="4247898"/>
            <a:ext cx="3920544" cy="558085"/>
          </a:xfrm>
        </p:spPr>
        <p:txBody>
          <a:bodyPr>
            <a:normAutofit fontScale="90000"/>
          </a:bodyPr>
          <a:lstStyle/>
          <a:p>
            <a:r>
              <a:rPr lang="sr-Cyrl-RS" dirty="0" smtClean="0"/>
              <a:t>ХВАЛА НА Пажњи!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31" y="5182530"/>
            <a:ext cx="1214334" cy="63411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168" y="5120347"/>
            <a:ext cx="1494351" cy="75848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7571" y="5085874"/>
            <a:ext cx="904122" cy="89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770" y="1200876"/>
            <a:ext cx="9545230" cy="47195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180" y="128788"/>
            <a:ext cx="7809964" cy="635358"/>
          </a:xfrm>
        </p:spPr>
        <p:txBody>
          <a:bodyPr>
            <a:normAutofit/>
          </a:bodyPr>
          <a:lstStyle/>
          <a:p>
            <a:r>
              <a:rPr lang="sr-Cyrl-RS" dirty="0" smtClean="0"/>
              <a:t>ДИЗАЈН</a:t>
            </a:r>
            <a:r>
              <a:rPr lang="en-US" dirty="0" smtClean="0"/>
              <a:t> – </a:t>
            </a:r>
            <a:r>
              <a:rPr lang="sr-Cyrl-RS" dirty="0" smtClean="0"/>
              <a:t>ПРИМЕР</a:t>
            </a: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80" y="1200876"/>
            <a:ext cx="2308436" cy="47195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9180" y="1200876"/>
            <a:ext cx="2308436" cy="118748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32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770" y="1200877"/>
            <a:ext cx="9545230" cy="47195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180" y="128788"/>
            <a:ext cx="7809964" cy="635358"/>
          </a:xfrm>
        </p:spPr>
        <p:txBody>
          <a:bodyPr>
            <a:normAutofit/>
          </a:bodyPr>
          <a:lstStyle/>
          <a:p>
            <a:r>
              <a:rPr lang="sr-Cyrl-RS" dirty="0" smtClean="0"/>
              <a:t>ДИЗАЈН</a:t>
            </a:r>
            <a:r>
              <a:rPr lang="en-US" dirty="0" smtClean="0"/>
              <a:t> – </a:t>
            </a:r>
            <a:r>
              <a:rPr lang="sr-Cyrl-RS" dirty="0" smtClean="0"/>
              <a:t>ПРИМЕР</a:t>
            </a: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80" y="1200876"/>
            <a:ext cx="2308436" cy="47195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9180" y="2501039"/>
            <a:ext cx="2308436" cy="118748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9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770" y="1200877"/>
            <a:ext cx="9545230" cy="47195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180" y="128788"/>
            <a:ext cx="7809964" cy="635358"/>
          </a:xfrm>
        </p:spPr>
        <p:txBody>
          <a:bodyPr>
            <a:normAutofit/>
          </a:bodyPr>
          <a:lstStyle/>
          <a:p>
            <a:r>
              <a:rPr lang="sr-Cyrl-RS" dirty="0" smtClean="0"/>
              <a:t>ДИЗАЈН</a:t>
            </a:r>
            <a:r>
              <a:rPr lang="en-US" dirty="0" smtClean="0"/>
              <a:t> – </a:t>
            </a:r>
            <a:r>
              <a:rPr lang="sr-Cyrl-RS" dirty="0" smtClean="0"/>
              <a:t>ПРИМЕР</a:t>
            </a: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80" y="1200876"/>
            <a:ext cx="2308436" cy="47195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9180" y="4072664"/>
            <a:ext cx="2308436" cy="118748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00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770" y="1200877"/>
            <a:ext cx="9545230" cy="47195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180" y="128788"/>
            <a:ext cx="7809964" cy="635358"/>
          </a:xfrm>
        </p:spPr>
        <p:txBody>
          <a:bodyPr>
            <a:normAutofit/>
          </a:bodyPr>
          <a:lstStyle/>
          <a:p>
            <a:r>
              <a:rPr lang="sr-Cyrl-RS" dirty="0" smtClean="0"/>
              <a:t>ДИЗАЈН</a:t>
            </a:r>
            <a:r>
              <a:rPr lang="en-US" dirty="0" smtClean="0"/>
              <a:t> – </a:t>
            </a:r>
            <a:r>
              <a:rPr lang="sr-Cyrl-RS" dirty="0" smtClean="0"/>
              <a:t>ПРИМЕР</a:t>
            </a: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80" y="1200876"/>
            <a:ext cx="2308436" cy="47195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9180" y="4732940"/>
            <a:ext cx="2308436" cy="118748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4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594" y="-390378"/>
            <a:ext cx="9601200" cy="1143000"/>
          </a:xfrm>
        </p:spPr>
        <p:txBody>
          <a:bodyPr/>
          <a:lstStyle/>
          <a:p>
            <a:r>
              <a:rPr lang="sr-Cyrl-RS" dirty="0" smtClean="0"/>
              <a:t>СТРУКТУРА САЈТА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594" y="752622"/>
            <a:ext cx="9601200" cy="4114800"/>
          </a:xfrm>
        </p:spPr>
        <p:txBody>
          <a:bodyPr/>
          <a:lstStyle/>
          <a:p>
            <a:r>
              <a:rPr lang="sr-Cyrl-RS" dirty="0" smtClean="0"/>
              <a:t>У складу са захтеваном структуром</a:t>
            </a:r>
          </a:p>
          <a:p>
            <a:r>
              <a:rPr lang="sr-Cyrl-RS" dirty="0" smtClean="0"/>
              <a:t>Главни навигациони мени</a:t>
            </a:r>
            <a:endParaRPr lang="en-US" dirty="0" smtClean="0"/>
          </a:p>
          <a:p>
            <a:endParaRPr lang="sr-Cyrl-RS" dirty="0" smtClean="0"/>
          </a:p>
          <a:p>
            <a:endParaRPr lang="sr-Cyrl-RS" dirty="0"/>
          </a:p>
          <a:p>
            <a:endParaRPr lang="sr-Cyrl-RS" dirty="0" smtClean="0"/>
          </a:p>
          <a:p>
            <a:pPr marL="365760" lvl="1" indent="0">
              <a:buNone/>
            </a:pPr>
            <a:endParaRPr lang="en-US" dirty="0"/>
          </a:p>
          <a:p>
            <a:r>
              <a:rPr lang="sr-Cyrl-RS" dirty="0" smtClean="0"/>
              <a:t>Подмени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53" t="16566" r="-253" b="710"/>
          <a:stretch/>
        </p:blipFill>
        <p:spPr>
          <a:xfrm>
            <a:off x="464234" y="1739795"/>
            <a:ext cx="10795780" cy="15904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34" y="4015173"/>
            <a:ext cx="10804318" cy="233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09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31" y="68263"/>
            <a:ext cx="9601200" cy="542925"/>
          </a:xfrm>
        </p:spPr>
        <p:txBody>
          <a:bodyPr/>
          <a:lstStyle/>
          <a:p>
            <a:r>
              <a:rPr lang="sr-Cyrl-RS" dirty="0" smtClean="0"/>
              <a:t>СТРУКТУРА САЈТА</a:t>
            </a:r>
            <a:r>
              <a:rPr lang="en-US" dirty="0" smtClean="0"/>
              <a:t> – </a:t>
            </a:r>
            <a:r>
              <a:rPr lang="sr-Cyrl-RS" dirty="0" smtClean="0"/>
              <a:t>ПРИМЕР1</a:t>
            </a:r>
            <a:endParaRPr lang="en-US" dirty="0"/>
          </a:p>
        </p:txBody>
      </p:sp>
      <p:pic>
        <p:nvPicPr>
          <p:cNvPr id="18" name="Content Placeholder 1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9117" y="611188"/>
            <a:ext cx="4544619" cy="6154615"/>
          </a:xfr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502" y="1613279"/>
            <a:ext cx="8059929" cy="340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25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514</Words>
  <Application>Microsoft Office PowerPoint</Application>
  <PresentationFormat>Widescreen</PresentationFormat>
  <Paragraphs>165</Paragraphs>
  <Slides>37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Cambria</vt:lpstr>
      <vt:lpstr>Candara</vt:lpstr>
      <vt:lpstr>Red Line Business 16x9</vt:lpstr>
      <vt:lpstr>PowerPoint Presentation</vt:lpstr>
      <vt:lpstr>САДРЖАЈ</vt:lpstr>
      <vt:lpstr>ДИЗАЈН</vt:lpstr>
      <vt:lpstr>ДИЗАЈН – ПРИМЕР  </vt:lpstr>
      <vt:lpstr>ДИЗАЈН – ПРИМЕР  </vt:lpstr>
      <vt:lpstr>ДИЗАЈН – ПРИМЕР  </vt:lpstr>
      <vt:lpstr>ДИЗАЈН – ПРИМЕР  </vt:lpstr>
      <vt:lpstr>СТРУКТУРА САЈТА</vt:lpstr>
      <vt:lpstr>СТРУКТУРА САЈТА – ПРИМЕР1</vt:lpstr>
      <vt:lpstr>СТРУКТУРА САЈТА – ПРИМЕР1</vt:lpstr>
      <vt:lpstr>СТРУКТУРА САЈТА – ПРИМЕР1</vt:lpstr>
      <vt:lpstr>СТРУКТУРА САЈТА – ПРИМЕР2</vt:lpstr>
      <vt:lpstr>СТРУКТУРА САЈТА – ПРИМЕР2</vt:lpstr>
      <vt:lpstr>СТРУКТУРА САЈТА – ПРИМЕР2</vt:lpstr>
      <vt:lpstr>КОРИШЋЕНЕ ТЕХНОЛОГИЈЕ</vt:lpstr>
      <vt:lpstr>КОРИШЋЕНЕ ТЕХНОЛОГИЈЕ</vt:lpstr>
      <vt:lpstr>РЕАЛИЗАЦИЈА</vt:lpstr>
      <vt:lpstr>АДМИН ДЕО</vt:lpstr>
      <vt:lpstr>АДМИН део  – Чланци</vt:lpstr>
      <vt:lpstr>  АДМИН део – додавање ЧЛАНКА</vt:lpstr>
      <vt:lpstr>  АДМИН део – Додавање мултимедијалног садржаја</vt:lpstr>
      <vt:lpstr>КЛИЈЕНТСКИ ДЕО</vt:lpstr>
      <vt:lpstr>КЛИЈЕНТСКИ ДЕО – историја1</vt:lpstr>
      <vt:lpstr>КЛИЈЕНТСКИ ДЕО – историја2</vt:lpstr>
      <vt:lpstr>КЛИЈЕНТСКИ ДЕО - биографије</vt:lpstr>
      <vt:lpstr>КЛИЈЕНТСКИ ДЕО – фондови и задужбине</vt:lpstr>
      <vt:lpstr>КЛИЈЕНТСКИ ДЕО – пример галерије1</vt:lpstr>
      <vt:lpstr>КЛИЈЕНТСКИ ДЕО – пример галерије2</vt:lpstr>
      <vt:lpstr>КЛИЈЕНТСКИ ДЕО - центар у нишу</vt:lpstr>
      <vt:lpstr>КЛИЈЕНТСКИ ДЕО - јединице</vt:lpstr>
      <vt:lpstr>КЛИЈЕНТСКИ ДЕО - обавештења</vt:lpstr>
      <vt:lpstr>КЛИЈЕНТСКИ ДЕО - контакт</vt:lpstr>
      <vt:lpstr>САЈТ НА СРПСКОМ И ЕНГЛЕСКОМ језику</vt:lpstr>
      <vt:lpstr>САЈТ НА СРПСКОМ И ЕНГЛЕСКОМ језику</vt:lpstr>
      <vt:lpstr>RESPONSIVE DESIGN</vt:lpstr>
      <vt:lpstr>RESPONSIVE DESIGN</vt:lpstr>
      <vt:lpstr>ХВАЛА НА Пажњи!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2016-05-19T06:49:50Z</dcterms:created>
  <dcterms:modified xsi:type="dcterms:W3CDTF">2017-06-12T00:15:37Z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